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hape 2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Used Screen Share in place of adobe connect for live video</a:t>
            </a:r>
            <a:br/>
            <a:r>
              <a:t>Support in configuring software</a:t>
            </a:r>
            <a:br/>
            <a:r>
              <a:t>Support with code demonstrations and intervies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3.tif"/><Relationship Id="rId4" Type="http://schemas.openxmlformats.org/officeDocument/2006/relationships/image" Target="../media/image2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24.png"/><Relationship Id="rId8" Type="http://schemas.openxmlformats.org/officeDocument/2006/relationships/image" Target="../media/image6.jpeg"/><Relationship Id="rId9" Type="http://schemas.openxmlformats.org/officeDocument/2006/relationships/image" Target="../media/image7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4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hyperlink" Target="https://wit-hdip-comp-sci.github.io" TargetMode="External"/><Relationship Id="rId4" Type="http://schemas.openxmlformats.org/officeDocument/2006/relationships/image" Target="../media/image29.png"/><Relationship Id="rId5" Type="http://schemas.openxmlformats.org/officeDocument/2006/relationships/hyperlink" Target="mailto:edeleastar@wit.ie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://wit-hdip-comp-sci-2018.github.io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6410" y="4413728"/>
            <a:ext cx="10253982" cy="6916008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Higher Diploma is Computer Science"/>
          <p:cNvSpPr txBox="1"/>
          <p:nvPr/>
        </p:nvSpPr>
        <p:spPr>
          <a:xfrm>
            <a:off x="4999971" y="1892469"/>
            <a:ext cx="14646860" cy="117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Higher Diploma is Computer Science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0" t="0" r="3672" b="0"/>
          <a:stretch>
            <a:fillRect/>
          </a:stretch>
        </p:blipFill>
        <p:spPr>
          <a:xfrm>
            <a:off x="1424539" y="102196"/>
            <a:ext cx="22234359" cy="1361380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extBox 3"/>
          <p:cNvSpPr txBox="1"/>
          <p:nvPr/>
        </p:nvSpPr>
        <p:spPr>
          <a:xfrm>
            <a:off x="15948883" y="12018078"/>
            <a:ext cx="8752107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400" u="sng"/>
            </a:lvl1pPr>
          </a:lstStyle>
          <a:p>
            <a:pPr/>
            <a:r>
              <a:t>Assessment Calendar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Box 3"/>
          <p:cNvSpPr txBox="1"/>
          <p:nvPr/>
        </p:nvSpPr>
        <p:spPr>
          <a:xfrm>
            <a:off x="16074189" y="12018078"/>
            <a:ext cx="8162229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400" u="sng"/>
            </a:lvl1pPr>
          </a:lstStyle>
          <a:p>
            <a:pPr/>
            <a:r>
              <a:t>Module Structure</a:t>
            </a:r>
          </a:p>
        </p:txBody>
      </p:sp>
      <p:pic>
        <p:nvPicPr>
          <p:cNvPr id="193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3361" t="6738" r="9581" b="6649"/>
          <a:stretch>
            <a:fillRect/>
          </a:stretch>
        </p:blipFill>
        <p:spPr>
          <a:xfrm>
            <a:off x="0" y="-49217"/>
            <a:ext cx="16249465" cy="13870008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extBox 1"/>
          <p:cNvSpPr txBox="1"/>
          <p:nvPr/>
        </p:nvSpPr>
        <p:spPr>
          <a:xfrm>
            <a:off x="18520285" y="9101056"/>
            <a:ext cx="5622409" cy="105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400"/>
            </a:lvl1pPr>
          </a:lstStyle>
          <a:p>
            <a:pPr/>
            <a:r>
              <a:t>Weekly Topics</a:t>
            </a:r>
          </a:p>
        </p:txBody>
      </p:sp>
      <p:sp>
        <p:nvSpPr>
          <p:cNvPr id="195" name="Straight Arrow Connector 4"/>
          <p:cNvSpPr/>
          <p:nvPr/>
        </p:nvSpPr>
        <p:spPr>
          <a:xfrm flipH="1">
            <a:off x="11611299" y="9631680"/>
            <a:ext cx="7002714" cy="1473410"/>
          </a:xfrm>
          <a:prstGeom prst="line">
            <a:avLst/>
          </a:prstGeom>
          <a:ln w="88900">
            <a:solidFill>
              <a:srgbClr val="4472C4"/>
            </a:solidFill>
            <a:miter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6" name="Straight Arrow Connector 6"/>
          <p:cNvSpPr/>
          <p:nvPr/>
        </p:nvSpPr>
        <p:spPr>
          <a:xfrm flipH="1" flipV="1">
            <a:off x="14432872" y="9004978"/>
            <a:ext cx="4181141" cy="626702"/>
          </a:xfrm>
          <a:prstGeom prst="line">
            <a:avLst/>
          </a:prstGeom>
          <a:ln w="88900">
            <a:solidFill>
              <a:srgbClr val="4472C4"/>
            </a:solidFill>
            <a:miter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7" name="Straight Arrow Connector 8"/>
          <p:cNvSpPr/>
          <p:nvPr/>
        </p:nvSpPr>
        <p:spPr>
          <a:xfrm flipH="1" flipV="1">
            <a:off x="13742642" y="6329009"/>
            <a:ext cx="4871371" cy="3256257"/>
          </a:xfrm>
          <a:prstGeom prst="line">
            <a:avLst/>
          </a:prstGeom>
          <a:ln w="88900">
            <a:solidFill>
              <a:srgbClr val="4472C4"/>
            </a:solidFill>
            <a:miter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8" name="TextBox 11"/>
          <p:cNvSpPr txBox="1"/>
          <p:nvPr/>
        </p:nvSpPr>
        <p:spPr>
          <a:xfrm>
            <a:off x="6610425" y="3434811"/>
            <a:ext cx="7407603" cy="1081324"/>
          </a:xfrm>
          <a:prstGeom prst="rect">
            <a:avLst/>
          </a:prstGeom>
          <a:ln w="12700">
            <a:solidFill>
              <a:srgbClr val="4472C4"/>
            </a:solidFill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6400"/>
            </a:pPr>
          </a:p>
        </p:txBody>
      </p:sp>
      <p:pic>
        <p:nvPicPr>
          <p:cNvPr id="199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11502" y="228570"/>
            <a:ext cx="4262689" cy="160019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traight Arrow Connector 14"/>
          <p:cNvSpPr/>
          <p:nvPr/>
        </p:nvSpPr>
        <p:spPr>
          <a:xfrm flipH="1">
            <a:off x="15720967" y="1028663"/>
            <a:ext cx="730535" cy="1"/>
          </a:xfrm>
          <a:prstGeom prst="line">
            <a:avLst/>
          </a:prstGeom>
          <a:ln w="139700">
            <a:solidFill>
              <a:srgbClr val="4472C4"/>
            </a:solidFill>
            <a:miter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1" name="Links to:…"/>
          <p:cNvSpPr txBox="1"/>
          <p:nvPr>
            <p:ph type="body" sz="quarter" idx="1"/>
          </p:nvPr>
        </p:nvSpPr>
        <p:spPr>
          <a:xfrm>
            <a:off x="16815951" y="227297"/>
            <a:ext cx="6209792" cy="6182318"/>
          </a:xfrm>
          <a:prstGeom prst="rect">
            <a:avLst/>
          </a:prstGeom>
        </p:spPr>
        <p:txBody>
          <a:bodyPr/>
          <a:lstStyle/>
          <a:p>
            <a:pPr marL="508000" indent="-508000" defTabSz="660400">
              <a:spcBef>
                <a:spcPts val="4700"/>
              </a:spcBef>
              <a:defRPr sz="4880"/>
            </a:pPr>
            <a:r>
              <a:t>Links to:</a:t>
            </a:r>
          </a:p>
          <a:p>
            <a:pPr marL="508000" indent="-508000" defTabSz="660400">
              <a:spcBef>
                <a:spcPts val="4700"/>
              </a:spcBef>
              <a:defRPr sz="4880"/>
            </a:pPr>
            <a:r>
              <a:t>Live Webinar</a:t>
            </a:r>
          </a:p>
          <a:p>
            <a:pPr marL="508000" indent="-508000" defTabSz="660400">
              <a:spcBef>
                <a:spcPts val="4700"/>
              </a:spcBef>
              <a:defRPr sz="4880"/>
            </a:pPr>
            <a:r>
              <a:t>Assessment</a:t>
            </a:r>
          </a:p>
          <a:p>
            <a:pPr marL="508000" indent="-508000" defTabSz="660400">
              <a:spcBef>
                <a:spcPts val="4700"/>
              </a:spcBef>
              <a:defRPr sz="4880"/>
            </a:pPr>
            <a:r>
              <a:t>Slack</a:t>
            </a:r>
          </a:p>
          <a:p>
            <a:pPr marL="508000" indent="-508000" defTabSz="660400">
              <a:spcBef>
                <a:spcPts val="4700"/>
              </a:spcBef>
              <a:defRPr sz="4880"/>
            </a:pPr>
            <a:r>
              <a:t>Youtube Channel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1"/>
          <p:cNvSpPr txBox="1"/>
          <p:nvPr/>
        </p:nvSpPr>
        <p:spPr>
          <a:xfrm>
            <a:off x="16074189" y="12018078"/>
            <a:ext cx="8162229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400" u="sng"/>
            </a:lvl1pPr>
          </a:lstStyle>
          <a:p>
            <a:pPr/>
            <a:r>
              <a:t>Topic Structure</a:t>
            </a:r>
          </a:p>
        </p:txBody>
      </p:sp>
      <p:pic>
        <p:nvPicPr>
          <p:cNvPr id="20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457" y="0"/>
            <a:ext cx="14431916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traight Arrow Connector 5"/>
          <p:cNvSpPr/>
          <p:nvPr/>
        </p:nvSpPr>
        <p:spPr>
          <a:xfrm flipH="1">
            <a:off x="6244020" y="8035688"/>
            <a:ext cx="10904753" cy="1396218"/>
          </a:xfrm>
          <a:prstGeom prst="line">
            <a:avLst/>
          </a:prstGeom>
          <a:ln w="88900">
            <a:solidFill>
              <a:srgbClr val="4472C4"/>
            </a:solidFill>
            <a:miter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6" name="Straight Arrow Connector 6"/>
          <p:cNvSpPr/>
          <p:nvPr/>
        </p:nvSpPr>
        <p:spPr>
          <a:xfrm flipH="1">
            <a:off x="14724583" y="4946188"/>
            <a:ext cx="2424191" cy="1"/>
          </a:xfrm>
          <a:prstGeom prst="line">
            <a:avLst/>
          </a:prstGeom>
          <a:ln w="88900">
            <a:solidFill>
              <a:srgbClr val="4472C4"/>
            </a:solidFill>
            <a:miter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7" name="Straight Arrow Connector 8"/>
          <p:cNvSpPr/>
          <p:nvPr/>
        </p:nvSpPr>
        <p:spPr>
          <a:xfrm flipH="1">
            <a:off x="14724583" y="9750973"/>
            <a:ext cx="2424189" cy="1"/>
          </a:xfrm>
          <a:prstGeom prst="line">
            <a:avLst/>
          </a:prstGeom>
          <a:ln w="88900">
            <a:solidFill>
              <a:srgbClr val="4472C4"/>
            </a:solidFill>
            <a:miter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8" name="Weekly Video Recording…"/>
          <p:cNvSpPr txBox="1"/>
          <p:nvPr>
            <p:ph type="body" sz="quarter" idx="1"/>
          </p:nvPr>
        </p:nvSpPr>
        <p:spPr>
          <a:xfrm>
            <a:off x="18221819" y="1773752"/>
            <a:ext cx="4262689" cy="5583725"/>
          </a:xfrm>
          <a:prstGeom prst="rect">
            <a:avLst/>
          </a:prstGeom>
        </p:spPr>
        <p:txBody>
          <a:bodyPr/>
          <a:lstStyle/>
          <a:p>
            <a:pPr/>
            <a:r>
              <a:t>Weekly Video Recording</a:t>
            </a:r>
          </a:p>
          <a:p>
            <a:pPr/>
            <a:r>
              <a:t>Slides </a:t>
            </a:r>
          </a:p>
          <a:p>
            <a:pPr/>
            <a:r>
              <a:t>Labs</a:t>
            </a:r>
          </a:p>
        </p:txBody>
      </p:sp>
      <p:pic>
        <p:nvPicPr>
          <p:cNvPr id="209" name="Screenshot 2018-11-08 at 10.50.06.png" descr="Screenshot 2018-11-08 at 10.50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326" y="975666"/>
            <a:ext cx="13617493" cy="7671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Box 1"/>
          <p:cNvSpPr txBox="1"/>
          <p:nvPr/>
        </p:nvSpPr>
        <p:spPr>
          <a:xfrm>
            <a:off x="16074189" y="12012138"/>
            <a:ext cx="8162229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 u="sng"/>
            </a:lvl1pPr>
          </a:lstStyle>
          <a:p>
            <a:pPr/>
            <a:r>
              <a:t>Lab Structure</a:t>
            </a:r>
          </a:p>
        </p:txBody>
      </p:sp>
      <p:pic>
        <p:nvPicPr>
          <p:cNvPr id="21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rcRect l="0" t="8678" r="0" b="4784"/>
          <a:stretch>
            <a:fillRect/>
          </a:stretch>
        </p:blipFill>
        <p:spPr>
          <a:xfrm>
            <a:off x="-346871" y="-1"/>
            <a:ext cx="14675414" cy="14015726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traight Arrow Connector 10"/>
          <p:cNvSpPr/>
          <p:nvPr/>
        </p:nvSpPr>
        <p:spPr>
          <a:xfrm flipH="1">
            <a:off x="3755136" y="10012051"/>
            <a:ext cx="11740832" cy="1033902"/>
          </a:xfrm>
          <a:prstGeom prst="line">
            <a:avLst/>
          </a:prstGeom>
          <a:ln w="88900">
            <a:solidFill>
              <a:srgbClr val="4472C4"/>
            </a:solidFill>
            <a:miter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" name="Straight Arrow Connector 11"/>
          <p:cNvSpPr/>
          <p:nvPr/>
        </p:nvSpPr>
        <p:spPr>
          <a:xfrm flipH="1" flipV="1">
            <a:off x="10966071" y="603840"/>
            <a:ext cx="4176393" cy="1322496"/>
          </a:xfrm>
          <a:prstGeom prst="line">
            <a:avLst/>
          </a:prstGeom>
          <a:ln w="88900">
            <a:solidFill>
              <a:srgbClr val="4472C4"/>
            </a:solidFill>
            <a:miter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5" name="Straight Arrow Connector 22"/>
          <p:cNvSpPr/>
          <p:nvPr/>
        </p:nvSpPr>
        <p:spPr>
          <a:xfrm flipH="1" flipV="1">
            <a:off x="11289794" y="3218688"/>
            <a:ext cx="3852671" cy="463804"/>
          </a:xfrm>
          <a:prstGeom prst="line">
            <a:avLst/>
          </a:prstGeom>
          <a:ln w="88900">
            <a:solidFill>
              <a:srgbClr val="4472C4"/>
            </a:solidFill>
            <a:miter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6" name="Straight Arrow Connector 24"/>
          <p:cNvSpPr/>
          <p:nvPr/>
        </p:nvSpPr>
        <p:spPr>
          <a:xfrm flipH="1">
            <a:off x="9607295" y="6837681"/>
            <a:ext cx="5775581" cy="23369"/>
          </a:xfrm>
          <a:prstGeom prst="line">
            <a:avLst/>
          </a:prstGeom>
          <a:ln w="88900">
            <a:solidFill>
              <a:srgbClr val="4472C4"/>
            </a:solidFill>
            <a:miter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7" name="Self-paced lab steps…"/>
          <p:cNvSpPr txBox="1"/>
          <p:nvPr>
            <p:ph type="body" sz="quarter" idx="1"/>
          </p:nvPr>
        </p:nvSpPr>
        <p:spPr>
          <a:xfrm>
            <a:off x="15863085" y="836506"/>
            <a:ext cx="6042418" cy="8603231"/>
          </a:xfrm>
          <a:prstGeom prst="rect">
            <a:avLst/>
          </a:prstGeom>
        </p:spPr>
        <p:txBody>
          <a:bodyPr/>
          <a:lstStyle/>
          <a:p>
            <a:pPr marL="501650" indent="-501650" defTabSz="652145">
              <a:spcBef>
                <a:spcPts val="4600"/>
              </a:spcBef>
              <a:defRPr sz="3792"/>
            </a:pPr>
            <a:r>
              <a:t>Self-paced lab steps</a:t>
            </a:r>
          </a:p>
          <a:p>
            <a:pPr marL="501650" indent="-501650" defTabSz="652145">
              <a:spcBef>
                <a:spcPts val="4600"/>
              </a:spcBef>
              <a:defRPr sz="3792"/>
            </a:pPr>
          </a:p>
          <a:p>
            <a:pPr marL="501650" indent="-501650" defTabSz="652145">
              <a:spcBef>
                <a:spcPts val="4600"/>
              </a:spcBef>
              <a:defRPr sz="3792"/>
            </a:pPr>
            <a:r>
              <a:t>Clear, simple instructions</a:t>
            </a:r>
          </a:p>
          <a:p>
            <a:pPr marL="501650" indent="-501650" defTabSz="652145">
              <a:spcBef>
                <a:spcPts val="4600"/>
              </a:spcBef>
              <a:defRPr sz="3792"/>
            </a:pPr>
          </a:p>
          <a:p>
            <a:pPr marL="501650" indent="-501650" defTabSz="652145">
              <a:spcBef>
                <a:spcPts val="4600"/>
              </a:spcBef>
              <a:defRPr sz="3792"/>
            </a:pPr>
            <a:r>
              <a:t>Syntax highlighted code fragments</a:t>
            </a:r>
          </a:p>
          <a:p>
            <a:pPr marL="501650" indent="-501650" defTabSz="652145">
              <a:spcBef>
                <a:spcPts val="4600"/>
              </a:spcBef>
              <a:defRPr sz="3792"/>
            </a:pPr>
          </a:p>
          <a:p>
            <a:pPr marL="501650" indent="-501650" defTabSz="652145">
              <a:spcBef>
                <a:spcPts val="4600"/>
              </a:spcBef>
              <a:defRPr sz="3792"/>
            </a:pPr>
            <a:r>
              <a:t>Illustrations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 11"/>
          <p:cNvSpPr/>
          <p:nvPr/>
        </p:nvSpPr>
        <p:spPr>
          <a:xfrm>
            <a:off x="20177760" y="0"/>
            <a:ext cx="4206241" cy="13716000"/>
          </a:xfrm>
          <a:prstGeom prst="rect">
            <a:avLst/>
          </a:prstGeom>
          <a:solidFill>
            <a:srgbClr val="4472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0" name="Oval 13"/>
          <p:cNvSpPr/>
          <p:nvPr/>
        </p:nvSpPr>
        <p:spPr>
          <a:xfrm>
            <a:off x="17830800" y="4717825"/>
            <a:ext cx="4280345" cy="4280346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4472C4"/>
            </a:solidFill>
            <a:miter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21" name="Graphic 8" descr="Graphic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27973" y="5715001"/>
            <a:ext cx="2285997" cy="2285997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itle 3"/>
          <p:cNvSpPr txBox="1"/>
          <p:nvPr>
            <p:ph type="title"/>
          </p:nvPr>
        </p:nvSpPr>
        <p:spPr>
          <a:xfrm>
            <a:off x="-1778708" y="574290"/>
            <a:ext cx="21005801" cy="2286001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Lab Support via</a:t>
            </a:r>
          </a:p>
        </p:txBody>
      </p:sp>
      <p:sp>
        <p:nvSpPr>
          <p:cNvPr id="223" name="Content Placeholder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81000"/>
              </a:lnSpc>
              <a:buSzTx/>
              <a:buNone/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“Leading Messaging &amp; Communication Application for Teams”</a:t>
            </a:r>
            <a:br/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1" marL="1092200" indent="-457200">
              <a:lnSpc>
                <a:spcPct val="81000"/>
              </a:lnSpc>
              <a:spcBef>
                <a:spcPts val="1000"/>
              </a:spcBef>
              <a:defRPr b="1" u="sng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ALL</a:t>
            </a:r>
            <a:r>
              <a:rPr b="0" u="none">
                <a:latin typeface="Calibri"/>
                <a:ea typeface="Calibri"/>
                <a:cs typeface="Calibri"/>
                <a:sym typeface="Calibri"/>
              </a:rPr>
              <a:t> communications in one place</a:t>
            </a:r>
          </a:p>
          <a:p>
            <a:pPr lvl="2" marL="1727200" indent="-457200">
              <a:lnSpc>
                <a:spcPct val="81000"/>
              </a:lnSpc>
              <a:spcBef>
                <a:spcPts val="1000"/>
              </a:spcBef>
              <a:defRPr sz="2800"/>
            </a:pPr>
            <a:r>
              <a:t>One Stop Shop</a:t>
            </a:r>
            <a:br/>
            <a:endParaRPr sz="4000"/>
          </a:p>
          <a:p>
            <a:pPr lvl="1" marL="1092200" indent="-457200">
              <a:lnSpc>
                <a:spcPct val="81000"/>
              </a:lnSpc>
              <a:spcBef>
                <a:spcPts val="1000"/>
              </a:spcBef>
            </a:pPr>
            <a:r>
              <a:t>Fully </a:t>
            </a:r>
            <a:r>
              <a:rPr b="1">
                <a:latin typeface="Calibri"/>
                <a:ea typeface="Calibri"/>
                <a:cs typeface="Calibri"/>
                <a:sym typeface="Calibri"/>
              </a:rPr>
              <a:t>SEARCH</a:t>
            </a:r>
            <a:r>
              <a:t>able</a:t>
            </a:r>
          </a:p>
          <a:p>
            <a:pPr lvl="2" marL="1727200" indent="-457200">
              <a:lnSpc>
                <a:spcPct val="81000"/>
              </a:lnSpc>
              <a:spcBef>
                <a:spcPts val="1000"/>
              </a:spcBef>
              <a:defRPr sz="2800"/>
            </a:pPr>
            <a:r>
              <a:t>Including within documents</a:t>
            </a:r>
            <a:br/>
            <a:endParaRPr sz="4000"/>
          </a:p>
          <a:p>
            <a:pPr lvl="1" marL="1092200" indent="-457200">
              <a:lnSpc>
                <a:spcPct val="81000"/>
              </a:lnSpc>
              <a:spcBef>
                <a:spcPts val="1000"/>
              </a:spcBef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Integrates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with existing tools</a:t>
            </a:r>
          </a:p>
          <a:p>
            <a:pPr lvl="2" marL="1727200" indent="-457200">
              <a:lnSpc>
                <a:spcPct val="81000"/>
              </a:lnSpc>
              <a:spcBef>
                <a:spcPts val="1000"/>
              </a:spcBef>
              <a:defRPr sz="2800"/>
            </a:pPr>
            <a:r>
              <a:t>E.g. Google, DropBox, Git</a:t>
            </a:r>
            <a:br/>
          </a:p>
          <a:p>
            <a:pPr lvl="1" marL="1092200" indent="-457200">
              <a:lnSpc>
                <a:spcPct val="81000"/>
              </a:lnSpc>
              <a:spcBef>
                <a:spcPts val="1000"/>
              </a:spcBef>
            </a:pPr>
            <a:r>
              <a:t>Fosters </a:t>
            </a:r>
            <a:r>
              <a:rPr b="1">
                <a:latin typeface="Calibri"/>
                <a:ea typeface="Calibri"/>
                <a:cs typeface="Calibri"/>
                <a:sym typeface="Calibri"/>
              </a:rPr>
              <a:t>Collaboration</a:t>
            </a:r>
          </a:p>
          <a:p>
            <a:pPr lvl="1" marL="1092200" indent="-457200">
              <a:lnSpc>
                <a:spcPct val="81000"/>
              </a:lnSpc>
              <a:spcBef>
                <a:spcPts val="1000"/>
              </a:spcBef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1" marL="1092200" indent="-457200">
              <a:lnSpc>
                <a:spcPct val="81000"/>
              </a:lnSpc>
              <a:spcBef>
                <a:spcPts val="1000"/>
              </a:spcBef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No More Emails!</a:t>
            </a:r>
          </a:p>
        </p:txBody>
      </p:sp>
      <p:pic>
        <p:nvPicPr>
          <p:cNvPr id="224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96639" y="952627"/>
            <a:ext cx="3821809" cy="1091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7569" y="1698380"/>
            <a:ext cx="17314985" cy="10821866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Frame 3"/>
          <p:cNvSpPr/>
          <p:nvPr/>
        </p:nvSpPr>
        <p:spPr>
          <a:xfrm>
            <a:off x="4869127" y="3622430"/>
            <a:ext cx="2737020" cy="2321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870" y="1026"/>
                </a:moveTo>
                <a:lnTo>
                  <a:pt x="870" y="20574"/>
                </a:lnTo>
                <a:lnTo>
                  <a:pt x="20730" y="20574"/>
                </a:lnTo>
                <a:lnTo>
                  <a:pt x="20730" y="1026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8" name="Frame 4"/>
          <p:cNvSpPr/>
          <p:nvPr/>
        </p:nvSpPr>
        <p:spPr>
          <a:xfrm>
            <a:off x="4868152" y="6013939"/>
            <a:ext cx="2737997" cy="4642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832" y="491"/>
                </a:moveTo>
                <a:lnTo>
                  <a:pt x="832" y="21109"/>
                </a:lnTo>
                <a:lnTo>
                  <a:pt x="20768" y="21109"/>
                </a:lnTo>
                <a:lnTo>
                  <a:pt x="20768" y="491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9" name="TextBox 5"/>
          <p:cNvSpPr txBox="1"/>
          <p:nvPr/>
        </p:nvSpPr>
        <p:spPr>
          <a:xfrm>
            <a:off x="80929" y="4128868"/>
            <a:ext cx="337627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/>
            </a:lvl1pPr>
          </a:lstStyle>
          <a:p>
            <a:pPr/>
            <a:r>
              <a:t>CHANNELS</a:t>
            </a:r>
          </a:p>
        </p:txBody>
      </p:sp>
      <p:sp>
        <p:nvSpPr>
          <p:cNvPr id="230" name="TextBox 6"/>
          <p:cNvSpPr txBox="1"/>
          <p:nvPr/>
        </p:nvSpPr>
        <p:spPr>
          <a:xfrm>
            <a:off x="52583" y="7001827"/>
            <a:ext cx="3432963" cy="225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/>
            </a:pPr>
            <a:r>
              <a:t>DIRECT </a:t>
            </a:r>
          </a:p>
          <a:p>
            <a:pPr>
              <a:defRPr b="0" sz="4800"/>
            </a:pPr>
            <a:r>
              <a:t>MESSAGES</a:t>
            </a:r>
            <a:br/>
            <a:r>
              <a:t>(DM)</a:t>
            </a:r>
          </a:p>
        </p:txBody>
      </p:sp>
      <p:sp>
        <p:nvSpPr>
          <p:cNvPr id="231" name="TextBox 7"/>
          <p:cNvSpPr txBox="1"/>
          <p:nvPr/>
        </p:nvSpPr>
        <p:spPr>
          <a:xfrm>
            <a:off x="11752309" y="10705487"/>
            <a:ext cx="3398825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/>
            </a:lvl1pPr>
          </a:lstStyle>
          <a:p>
            <a:pPr/>
            <a:r>
              <a:t>TYPE HERE</a:t>
            </a:r>
          </a:p>
        </p:txBody>
      </p:sp>
      <p:sp>
        <p:nvSpPr>
          <p:cNvPr id="232" name="TextBox 8"/>
          <p:cNvSpPr txBox="1"/>
          <p:nvPr/>
        </p:nvSpPr>
        <p:spPr>
          <a:xfrm>
            <a:off x="9224366" y="12740861"/>
            <a:ext cx="9847175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/>
            </a:pPr>
            <a:r>
              <a:t>CLICK TO UPLOAD </a:t>
            </a:r>
            <a:r>
              <a:t>–</a:t>
            </a:r>
            <a:r>
              <a:t> files / content</a:t>
            </a:r>
          </a:p>
        </p:txBody>
      </p:sp>
      <p:sp>
        <p:nvSpPr>
          <p:cNvPr id="233" name="Straight Arrow Connector 9"/>
          <p:cNvSpPr/>
          <p:nvPr/>
        </p:nvSpPr>
        <p:spPr>
          <a:xfrm flipH="1" flipV="1">
            <a:off x="7965835" y="12112556"/>
            <a:ext cx="608321" cy="1037367"/>
          </a:xfrm>
          <a:prstGeom prst="line">
            <a:avLst/>
          </a:prstGeom>
          <a:ln w="127000">
            <a:solidFill>
              <a:srgbClr val="FF0000"/>
            </a:solidFill>
            <a:miter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34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29165" r="0" b="32268"/>
          <a:stretch>
            <a:fillRect/>
          </a:stretch>
        </p:blipFill>
        <p:spPr>
          <a:xfrm>
            <a:off x="18987299" y="11749837"/>
            <a:ext cx="4500157" cy="1734205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Frame 13"/>
          <p:cNvSpPr/>
          <p:nvPr/>
        </p:nvSpPr>
        <p:spPr>
          <a:xfrm>
            <a:off x="7642021" y="11609567"/>
            <a:ext cx="7477271" cy="923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369" y="2991"/>
                </a:moveTo>
                <a:lnTo>
                  <a:pt x="369" y="18609"/>
                </a:lnTo>
                <a:lnTo>
                  <a:pt x="21231" y="18609"/>
                </a:lnTo>
                <a:lnTo>
                  <a:pt x="21231" y="2991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6" name="Frame 15"/>
          <p:cNvSpPr/>
          <p:nvPr/>
        </p:nvSpPr>
        <p:spPr>
          <a:xfrm>
            <a:off x="3688638" y="1301267"/>
            <a:ext cx="1079305" cy="11651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523" y="48"/>
                </a:moveTo>
                <a:lnTo>
                  <a:pt x="523" y="21552"/>
                </a:lnTo>
                <a:lnTo>
                  <a:pt x="21077" y="21552"/>
                </a:lnTo>
                <a:lnTo>
                  <a:pt x="21077" y="48"/>
                </a:lnTo>
                <a:close/>
              </a:path>
            </a:pathLst>
          </a:custGeom>
          <a:ln w="76200">
            <a:solidFill>
              <a:srgbClr val="FF0000"/>
            </a:solidFill>
            <a:miter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7" name="TextBox 17"/>
          <p:cNvSpPr txBox="1"/>
          <p:nvPr/>
        </p:nvSpPr>
        <p:spPr>
          <a:xfrm>
            <a:off x="-58634" y="281626"/>
            <a:ext cx="4313835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/>
            </a:lvl1pPr>
          </a:lstStyle>
          <a:p>
            <a:pPr/>
            <a:r>
              <a:t>WORKSPACES</a:t>
            </a:r>
          </a:p>
        </p:txBody>
      </p:sp>
      <p:pic>
        <p:nvPicPr>
          <p:cNvPr id="238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71034" y="8935548"/>
            <a:ext cx="2409903" cy="350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icture 16" descr="Pictur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94783" y="7954465"/>
            <a:ext cx="2409903" cy="3509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5" grpId="7"/>
      <p:bldP build="whole" bldLvl="1" animBg="1" rev="0" advAuto="0" spid="230" grpId="5"/>
      <p:bldP build="whole" bldLvl="1" animBg="1" rev="0" advAuto="0" spid="232" grpId="10"/>
      <p:bldP build="whole" bldLvl="1" animBg="1" rev="0" advAuto="0" spid="237" grpId="1"/>
      <p:bldP build="whole" bldLvl="1" animBg="1" rev="0" advAuto="0" spid="228" grpId="6"/>
      <p:bldP build="whole" bldLvl="1" animBg="1" rev="0" advAuto="0" spid="229" grpId="3"/>
      <p:bldP build="whole" bldLvl="1" animBg="1" rev="0" advAuto="0" spid="227" grpId="4"/>
      <p:bldP build="whole" bldLvl="1" animBg="1" rev="0" advAuto="0" spid="233" grpId="9"/>
      <p:bldP build="whole" bldLvl="1" animBg="1" rev="0" advAuto="0" spid="231" grpId="8"/>
      <p:bldP build="whole" bldLvl="1" animBg="1" rev="0" advAuto="0" spid="236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0" t="29165" r="0" b="32268"/>
          <a:stretch>
            <a:fillRect/>
          </a:stretch>
        </p:blipFill>
        <p:spPr>
          <a:xfrm>
            <a:off x="585079" y="370545"/>
            <a:ext cx="6917982" cy="2665952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Rectangle 14"/>
          <p:cNvSpPr/>
          <p:nvPr/>
        </p:nvSpPr>
        <p:spPr>
          <a:xfrm>
            <a:off x="5834057" y="2402794"/>
            <a:ext cx="885435" cy="33408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43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6663" y="3036496"/>
            <a:ext cx="16474521" cy="917659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84200" dist="279400" dir="2700000">
              <a:srgbClr val="333333">
                <a:alpha val="64999"/>
              </a:srgbClr>
            </a:outerShdw>
          </a:effectLst>
        </p:spPr>
      </p:pic>
      <p:pic>
        <p:nvPicPr>
          <p:cNvPr id="244" name="Picture 17" descr="Picture 17"/>
          <p:cNvPicPr>
            <a:picLocks noChangeAspect="1"/>
          </p:cNvPicPr>
          <p:nvPr/>
        </p:nvPicPr>
        <p:blipFill>
          <a:blip r:embed="rId4">
            <a:extLst/>
          </a:blip>
          <a:srcRect l="16237" t="0" r="0" b="0"/>
          <a:stretch>
            <a:fillRect/>
          </a:stretch>
        </p:blipFill>
        <p:spPr>
          <a:xfrm>
            <a:off x="11968470" y="26038"/>
            <a:ext cx="12152371" cy="80811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84200" dist="279400" dir="2700000">
              <a:srgbClr val="333333">
                <a:alpha val="64999"/>
              </a:srgbClr>
            </a:outerShdw>
          </a:effectLst>
        </p:spPr>
      </p:pic>
      <p:sp>
        <p:nvSpPr>
          <p:cNvPr id="245" name="TextBox 1"/>
          <p:cNvSpPr txBox="1"/>
          <p:nvPr/>
        </p:nvSpPr>
        <p:spPr>
          <a:xfrm>
            <a:off x="19411134" y="8774648"/>
            <a:ext cx="3756993" cy="105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400"/>
            </a:lvl1pPr>
          </a:lstStyle>
          <a:p>
            <a:pPr/>
            <a:r>
              <a:t>Threads</a:t>
            </a:r>
          </a:p>
        </p:txBody>
      </p:sp>
      <p:sp>
        <p:nvSpPr>
          <p:cNvPr id="246" name="TextBox 8"/>
          <p:cNvSpPr txBox="1"/>
          <p:nvPr/>
        </p:nvSpPr>
        <p:spPr>
          <a:xfrm>
            <a:off x="3733813" y="12296756"/>
            <a:ext cx="6495325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400"/>
            </a:lvl1pPr>
          </a:lstStyle>
          <a:p>
            <a:pPr/>
            <a:r>
              <a:t>Peer Support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Replicating Social &amp; Community Interactions</a:t>
            </a:r>
          </a:p>
        </p:txBody>
      </p:sp>
      <p:pic>
        <p:nvPicPr>
          <p:cNvPr id="24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11821" t="72937" r="24132" b="0"/>
          <a:stretch>
            <a:fillRect/>
          </a:stretch>
        </p:blipFill>
        <p:spPr>
          <a:xfrm>
            <a:off x="15356677" y="9640609"/>
            <a:ext cx="7125195" cy="32858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5" name="Group 12"/>
          <p:cNvGrpSpPr/>
          <p:nvPr/>
        </p:nvGrpSpPr>
        <p:grpSpPr>
          <a:xfrm>
            <a:off x="1676400" y="4334533"/>
            <a:ext cx="9967702" cy="8456499"/>
            <a:chOff x="0" y="0"/>
            <a:chExt cx="9967700" cy="8456497"/>
          </a:xfrm>
        </p:grpSpPr>
        <p:grpSp>
          <p:nvGrpSpPr>
            <p:cNvPr id="252" name="Group 9"/>
            <p:cNvGrpSpPr/>
            <p:nvPr/>
          </p:nvGrpSpPr>
          <p:grpSpPr>
            <a:xfrm>
              <a:off x="0" y="-1"/>
              <a:ext cx="9967702" cy="8456499"/>
              <a:chOff x="0" y="0"/>
              <a:chExt cx="9967701" cy="8456498"/>
            </a:xfrm>
          </p:grpSpPr>
          <p:pic>
            <p:nvPicPr>
              <p:cNvPr id="250" name="Picture 7" descr="Picture 7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1125653"/>
                <a:ext cx="9967701" cy="73308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1" name="Picture 8" descr="Picture 8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31948" b="13036"/>
              <a:stretch>
                <a:fillRect/>
              </a:stretch>
            </p:blipFill>
            <p:spPr>
              <a:xfrm>
                <a:off x="-1" y="-1"/>
                <a:ext cx="9967702" cy="112565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53" name="Picture 10" descr="Picture 1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9760" y="1252049"/>
              <a:ext cx="863601" cy="939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4" name="Picture 11" descr="Picture 1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13360" y="1321191"/>
              <a:ext cx="3733800" cy="558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6" name="Picture 14" descr="Picture 1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356676" y="3750707"/>
            <a:ext cx="7751667" cy="4894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icture 16" descr="Picture 1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973837" y="3843485"/>
            <a:ext cx="2159001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icture 18" descr="Picture 1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973837" y="5890162"/>
            <a:ext cx="1968989" cy="1154889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TextBox 17"/>
          <p:cNvSpPr txBox="1"/>
          <p:nvPr/>
        </p:nvSpPr>
        <p:spPr>
          <a:xfrm>
            <a:off x="1629537" y="2889780"/>
            <a:ext cx="6495325" cy="105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400"/>
            </a:lvl1pPr>
          </a:lstStyle>
          <a:p>
            <a:pPr/>
            <a:r>
              <a:t>Water Cooler</a:t>
            </a:r>
          </a:p>
        </p:txBody>
      </p:sp>
      <p:sp>
        <p:nvSpPr>
          <p:cNvPr id="260" name="TextBox 20"/>
          <p:cNvSpPr txBox="1"/>
          <p:nvPr/>
        </p:nvSpPr>
        <p:spPr>
          <a:xfrm>
            <a:off x="16807071" y="2544335"/>
            <a:ext cx="6495325" cy="105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400"/>
            </a:lvl1pPr>
          </a:lstStyle>
          <a:p>
            <a:pPr/>
            <a:r>
              <a:t>Interviews</a:t>
            </a:r>
          </a:p>
        </p:txBody>
      </p:sp>
      <p:sp>
        <p:nvSpPr>
          <p:cNvPr id="261" name="TextBox 21"/>
          <p:cNvSpPr txBox="1"/>
          <p:nvPr/>
        </p:nvSpPr>
        <p:spPr>
          <a:xfrm>
            <a:off x="9935321" y="9623900"/>
            <a:ext cx="6495325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400"/>
            </a:lvl1pPr>
          </a:lstStyle>
          <a:p>
            <a:pPr/>
            <a:r>
              <a:t>Reactions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77039" y="387604"/>
            <a:ext cx="12734723" cy="7110518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TextBox 5"/>
          <p:cNvSpPr txBox="1"/>
          <p:nvPr/>
        </p:nvSpPr>
        <p:spPr>
          <a:xfrm>
            <a:off x="8702246" y="7582373"/>
            <a:ext cx="4354690" cy="2260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7200"/>
            </a:pPr>
            <a:r>
              <a:t>Video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t>Webcam</a:t>
            </a:r>
          </a:p>
        </p:txBody>
      </p:sp>
      <p:sp>
        <p:nvSpPr>
          <p:cNvPr id="265" name="TextBox 6"/>
          <p:cNvSpPr txBox="1"/>
          <p:nvPr/>
        </p:nvSpPr>
        <p:spPr>
          <a:xfrm>
            <a:off x="3506536" y="7885610"/>
            <a:ext cx="1969475" cy="116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7200"/>
            </a:lvl1pPr>
          </a:lstStyle>
          <a:p>
            <a:pPr/>
            <a:r>
              <a:t>Mic</a:t>
            </a:r>
          </a:p>
        </p:txBody>
      </p:sp>
      <p:sp>
        <p:nvSpPr>
          <p:cNvPr id="266" name="TextBox 7"/>
          <p:cNvSpPr txBox="1"/>
          <p:nvPr/>
        </p:nvSpPr>
        <p:spPr>
          <a:xfrm>
            <a:off x="18984619" y="5087000"/>
            <a:ext cx="3856319" cy="2260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7200"/>
            </a:pPr>
            <a:r>
              <a:t>Share </a:t>
            </a:r>
          </a:p>
          <a:p>
            <a:pPr>
              <a:defRPr b="0" sz="7200"/>
            </a:pPr>
            <a:r>
              <a:t>Screen</a:t>
            </a:r>
          </a:p>
        </p:txBody>
      </p:sp>
      <p:sp>
        <p:nvSpPr>
          <p:cNvPr id="267" name="Straight Arrow Connector 9"/>
          <p:cNvSpPr/>
          <p:nvPr/>
        </p:nvSpPr>
        <p:spPr>
          <a:xfrm flipH="1">
            <a:off x="5652655" y="6898424"/>
            <a:ext cx="4823597" cy="1477832"/>
          </a:xfrm>
          <a:prstGeom prst="line">
            <a:avLst/>
          </a:prstGeom>
          <a:ln w="127000">
            <a:solidFill>
              <a:srgbClr val="4472C4"/>
            </a:solidFill>
            <a:miter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8" name="Straight Arrow Connector 10"/>
          <p:cNvSpPr/>
          <p:nvPr/>
        </p:nvSpPr>
        <p:spPr>
          <a:xfrm flipH="1">
            <a:off x="11114276" y="7082148"/>
            <a:ext cx="404447" cy="1445345"/>
          </a:xfrm>
          <a:prstGeom prst="line">
            <a:avLst/>
          </a:prstGeom>
          <a:ln w="127000">
            <a:solidFill>
              <a:srgbClr val="4472C4"/>
            </a:solidFill>
            <a:miter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9" name="Straight Arrow Connector 12"/>
          <p:cNvSpPr/>
          <p:nvPr/>
        </p:nvSpPr>
        <p:spPr>
          <a:xfrm>
            <a:off x="12521041" y="7038003"/>
            <a:ext cx="3588452" cy="1683743"/>
          </a:xfrm>
          <a:prstGeom prst="line">
            <a:avLst/>
          </a:prstGeom>
          <a:ln w="127000">
            <a:solidFill>
              <a:srgbClr val="4472C4"/>
            </a:solidFill>
            <a:miter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0" name="Rectangle 1"/>
          <p:cNvSpPr txBox="1"/>
          <p:nvPr/>
        </p:nvSpPr>
        <p:spPr>
          <a:xfrm>
            <a:off x="16127505" y="9393772"/>
            <a:ext cx="379742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(desktop client only)</a:t>
            </a:r>
          </a:p>
        </p:txBody>
      </p:sp>
      <p:pic>
        <p:nvPicPr>
          <p:cNvPr id="271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rcRect l="59683" t="40843" r="8837" b="41076"/>
          <a:stretch>
            <a:fillRect/>
          </a:stretch>
        </p:blipFill>
        <p:spPr>
          <a:xfrm>
            <a:off x="16514253" y="10529707"/>
            <a:ext cx="3159741" cy="1012891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TextBox 13"/>
          <p:cNvSpPr txBox="1"/>
          <p:nvPr/>
        </p:nvSpPr>
        <p:spPr>
          <a:xfrm>
            <a:off x="9908074" y="11706506"/>
            <a:ext cx="5372805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Enable others to </a:t>
            </a:r>
            <a:br/>
            <a:r>
              <a:rPr>
                <a:solidFill>
                  <a:srgbClr val="FF0000"/>
                </a:solidFill>
              </a:rPr>
              <a:t>draw</a:t>
            </a:r>
            <a:r>
              <a:t> on your screen</a:t>
            </a:r>
          </a:p>
        </p:txBody>
      </p:sp>
      <p:sp>
        <p:nvSpPr>
          <p:cNvPr id="273" name="Straight Arrow Connector 14"/>
          <p:cNvSpPr/>
          <p:nvPr/>
        </p:nvSpPr>
        <p:spPr>
          <a:xfrm flipH="1">
            <a:off x="14596834" y="11414008"/>
            <a:ext cx="2198105" cy="1022474"/>
          </a:xfrm>
          <a:prstGeom prst="line">
            <a:avLst/>
          </a:prstGeom>
          <a:ln w="127000">
            <a:solidFill>
              <a:srgbClr val="4472C4"/>
            </a:solidFill>
            <a:miter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4" name="Straight Arrow Connector 15"/>
          <p:cNvSpPr/>
          <p:nvPr/>
        </p:nvSpPr>
        <p:spPr>
          <a:xfrm>
            <a:off x="18070374" y="11414007"/>
            <a:ext cx="23751" cy="1022475"/>
          </a:xfrm>
          <a:prstGeom prst="line">
            <a:avLst/>
          </a:prstGeom>
          <a:ln w="127000">
            <a:solidFill>
              <a:srgbClr val="4472C4"/>
            </a:solidFill>
            <a:miter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5" name="TextBox 16"/>
          <p:cNvSpPr txBox="1"/>
          <p:nvPr/>
        </p:nvSpPr>
        <p:spPr>
          <a:xfrm>
            <a:off x="15375401" y="12132367"/>
            <a:ext cx="5947755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Give others </a:t>
            </a:r>
            <a:r>
              <a:rPr>
                <a:solidFill>
                  <a:srgbClr val="FF0000"/>
                </a:solidFill>
              </a:rPr>
              <a:t>Full Control </a:t>
            </a:r>
            <a:br>
              <a:rPr>
                <a:solidFill>
                  <a:srgbClr val="FF0000"/>
                </a:solidFill>
              </a:rPr>
            </a:br>
            <a:r>
              <a:t>of your computer</a:t>
            </a:r>
          </a:p>
        </p:txBody>
      </p:sp>
      <p:sp>
        <p:nvSpPr>
          <p:cNvPr id="276" name="Straight Arrow Connector 17"/>
          <p:cNvSpPr/>
          <p:nvPr/>
        </p:nvSpPr>
        <p:spPr>
          <a:xfrm>
            <a:off x="19382614" y="11406217"/>
            <a:ext cx="3080471" cy="1030267"/>
          </a:xfrm>
          <a:prstGeom prst="line">
            <a:avLst/>
          </a:prstGeom>
          <a:ln w="127000">
            <a:solidFill>
              <a:srgbClr val="4472C4"/>
            </a:solidFill>
            <a:miter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7" name="TextBox 18"/>
          <p:cNvSpPr txBox="1"/>
          <p:nvPr/>
        </p:nvSpPr>
        <p:spPr>
          <a:xfrm>
            <a:off x="21631811" y="11468496"/>
            <a:ext cx="311008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Stop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Sharing</a:t>
            </a:r>
          </a:p>
        </p:txBody>
      </p:sp>
      <p:sp>
        <p:nvSpPr>
          <p:cNvPr id="278" name="Frame 32"/>
          <p:cNvSpPr/>
          <p:nvPr/>
        </p:nvSpPr>
        <p:spPr>
          <a:xfrm>
            <a:off x="15837222" y="7622275"/>
            <a:ext cx="4513984" cy="2783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662" y="1026"/>
                </a:moveTo>
                <a:lnTo>
                  <a:pt x="662" y="20574"/>
                </a:lnTo>
                <a:lnTo>
                  <a:pt x="20938" y="20574"/>
                </a:lnTo>
                <a:lnTo>
                  <a:pt x="20938" y="1026"/>
                </a:lnTo>
                <a:close/>
              </a:path>
            </a:pathLst>
          </a:custGeom>
          <a:solidFill>
            <a:srgbClr val="DD155A"/>
          </a:solidFill>
          <a:ln w="25400">
            <a:solidFill>
              <a:srgbClr val="DD155A"/>
            </a:solidFill>
            <a:miter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79" name="Rectangle 34"/>
          <p:cNvSpPr txBox="1"/>
          <p:nvPr/>
        </p:nvSpPr>
        <p:spPr>
          <a:xfrm>
            <a:off x="3781451" y="9030109"/>
            <a:ext cx="2696338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(on by default)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1" grpId="7"/>
      <p:bldP build="whole" bldLvl="1" animBg="1" rev="0" advAuto="0" spid="278" grpId="5"/>
      <p:bldP build="whole" bldLvl="1" animBg="1" rev="0" advAuto="0" spid="268" grpId="1"/>
      <p:bldP build="whole" bldLvl="1" animBg="1" rev="0" advAuto="0" spid="270" grpId="6"/>
      <p:bldP build="whole" bldLvl="1" animBg="1" rev="0" advAuto="0" spid="264" grpId="2"/>
      <p:bldP build="whole" bldLvl="1" animBg="1" rev="0" advAuto="0" spid="276" grpId="12"/>
      <p:bldP build="whole" bldLvl="1" animBg="1" rev="0" advAuto="0" spid="274" grpId="8"/>
      <p:bldP build="whole" bldLvl="1" animBg="1" rev="0" advAuto="0" spid="272" grpId="11"/>
      <p:bldP build="whole" bldLvl="1" animBg="1" rev="0" advAuto="0" spid="266" grpId="4"/>
      <p:bldP build="whole" bldLvl="1" animBg="1" rev="0" advAuto="0" spid="269" grpId="3"/>
      <p:bldP build="whole" bldLvl="1" animBg="1" rev="0" advAuto="0" spid="273" grpId="10"/>
      <p:bldP build="whole" bldLvl="1" animBg="1" rev="0" advAuto="0" spid="275" grpId="9"/>
      <p:bldP build="whole" bldLvl="1" animBg="1" rev="0" advAuto="0" spid="277" grpId="1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roup 13"/>
          <p:cNvSpPr/>
          <p:nvPr/>
        </p:nvSpPr>
        <p:spPr>
          <a:xfrm>
            <a:off x="3419995" y="3270468"/>
            <a:ext cx="672935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i="1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“For me this course captures </a:t>
            </a:r>
            <a:br/>
            <a:r>
              <a:t>the Essence and </a:t>
            </a:r>
            <a:r>
              <a:t>Ethos</a:t>
            </a:r>
            <a:r>
              <a:t> </a:t>
            </a:r>
            <a:br/>
            <a:r>
              <a:t>of what adult education should be”</a:t>
            </a:r>
          </a:p>
        </p:txBody>
      </p:sp>
      <p:sp>
        <p:nvSpPr>
          <p:cNvPr id="284" name="Group 16"/>
          <p:cNvSpPr/>
          <p:nvPr/>
        </p:nvSpPr>
        <p:spPr>
          <a:xfrm>
            <a:off x="3818181" y="7529692"/>
            <a:ext cx="558932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i="1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“The course is clear, precise, </a:t>
            </a:r>
          </a:p>
          <a:p>
            <a:pPr>
              <a:lnSpc>
                <a:spcPct val="150000"/>
              </a:lnSpc>
              <a:defRPr i="1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exceptionally well laid out </a:t>
            </a:r>
            <a:br/>
            <a:r>
              <a:t>and so professionally run”</a:t>
            </a:r>
          </a:p>
        </p:txBody>
      </p:sp>
      <p:sp>
        <p:nvSpPr>
          <p:cNvPr id="285" name="Group 14"/>
          <p:cNvSpPr/>
          <p:nvPr/>
        </p:nvSpPr>
        <p:spPr>
          <a:xfrm>
            <a:off x="12829019" y="3716197"/>
            <a:ext cx="9104417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i="1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“Everything is easily accessible (</a:t>
            </a:r>
            <a:r>
              <a:t>great website</a:t>
            </a:r>
            <a:r>
              <a:t>), </a:t>
            </a:r>
            <a:br/>
            <a:r>
              <a:t>everyone is so </a:t>
            </a:r>
            <a:r>
              <a:t>helpful</a:t>
            </a:r>
            <a:r>
              <a:t> </a:t>
            </a:r>
            <a:br/>
            <a:r>
              <a:t>and </a:t>
            </a:r>
            <a:r>
              <a:t>generous</a:t>
            </a:r>
            <a:r>
              <a:t> with their knowledge, </a:t>
            </a:r>
          </a:p>
          <a:p>
            <a:pPr>
              <a:lnSpc>
                <a:spcPct val="150000"/>
              </a:lnSpc>
              <a:defRPr i="1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it is </a:t>
            </a:r>
            <a:r>
              <a:t>very refreshing”</a:t>
            </a:r>
          </a:p>
        </p:txBody>
      </p:sp>
      <p:sp>
        <p:nvSpPr>
          <p:cNvPr id="286" name="Group 15"/>
          <p:cNvSpPr/>
          <p:nvPr/>
        </p:nvSpPr>
        <p:spPr>
          <a:xfrm>
            <a:off x="12358908" y="7787492"/>
            <a:ext cx="974568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i="1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“Everything is easily accessible (</a:t>
            </a:r>
            <a:r>
              <a:t>great website</a:t>
            </a:r>
            <a:r>
              <a:t>), </a:t>
            </a:r>
            <a:br/>
            <a:r>
              <a:t>everyone is so </a:t>
            </a:r>
            <a:r>
              <a:t>helpful</a:t>
            </a:r>
            <a:r>
              <a:t> </a:t>
            </a:r>
            <a:br/>
            <a:r>
              <a:t>and </a:t>
            </a:r>
            <a:r>
              <a:t>generous</a:t>
            </a:r>
            <a:r>
              <a:t> with their knowledge, </a:t>
            </a:r>
          </a:p>
          <a:p>
            <a:pPr>
              <a:lnSpc>
                <a:spcPct val="150000"/>
              </a:lnSpc>
              <a:defRPr i="1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it is </a:t>
            </a:r>
            <a:r>
              <a:t>very refreshing”</a:t>
            </a:r>
          </a:p>
        </p:txBody>
      </p:sp>
      <p:sp>
        <p:nvSpPr>
          <p:cNvPr id="287" name="Rectangle 11"/>
          <p:cNvSpPr txBox="1"/>
          <p:nvPr/>
        </p:nvSpPr>
        <p:spPr>
          <a:xfrm>
            <a:off x="7173664" y="10640769"/>
            <a:ext cx="9310256" cy="1156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i="1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“All the </a:t>
            </a:r>
            <a:r>
              <a:t>options</a:t>
            </a:r>
            <a:r>
              <a:t> available to play back, notes etc. </a:t>
            </a:r>
            <a:br/>
            <a:r>
              <a:t>really have </a:t>
            </a:r>
            <a:r>
              <a:t>enhanced my learning experience</a:t>
            </a:r>
            <a:r>
              <a:t>…”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1" presetID="22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Class="entr" nodeType="afterEffect" presetSubtype="1" presetID="22" grpId="3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Class="entr" nodeType="afterEffect" presetSubtype="1" presetID="22" grpId="4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6" grpId="4"/>
      <p:bldP build="whole" bldLvl="1" animBg="1" rev="0" advAuto="0" spid="285" grpId="3"/>
      <p:bldP build="whole" bldLvl="1" animBg="1" rev="0" advAuto="0" spid="283" grpId="1"/>
      <p:bldP build="whole" bldLvl="1" animBg="1" rev="0" advAuto="0" spid="284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ontent Placeholder 2"/>
          <p:cNvSpPr txBox="1"/>
          <p:nvPr>
            <p:ph type="body" sz="half" idx="1"/>
          </p:nvPr>
        </p:nvSpPr>
        <p:spPr>
          <a:xfrm>
            <a:off x="1429404" y="6202701"/>
            <a:ext cx="21525192" cy="5485367"/>
          </a:xfrm>
          <a:prstGeom prst="rect">
            <a:avLst/>
          </a:prstGeom>
        </p:spPr>
        <p:txBody>
          <a:bodyPr/>
          <a:lstStyle/>
          <a:p>
            <a:pPr/>
            <a:r>
              <a:t>Context &amp; Objectives</a:t>
            </a:r>
          </a:p>
          <a:p>
            <a:pPr/>
            <a:r>
              <a:t>Online Experience</a:t>
            </a:r>
          </a:p>
        </p:txBody>
      </p:sp>
      <p:pic>
        <p:nvPicPr>
          <p:cNvPr id="123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rcRect l="0" t="8711" r="19343" b="33905"/>
          <a:stretch>
            <a:fillRect/>
          </a:stretch>
        </p:blipFill>
        <p:spPr>
          <a:xfrm>
            <a:off x="8101086" y="616021"/>
            <a:ext cx="16282915" cy="12647594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Higher Diploma is Computer Science"/>
          <p:cNvSpPr txBox="1"/>
          <p:nvPr/>
        </p:nvSpPr>
        <p:spPr>
          <a:xfrm>
            <a:off x="1511093" y="1042827"/>
            <a:ext cx="6171605" cy="4444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7200"/>
            </a:lvl1pPr>
          </a:lstStyle>
          <a:p>
            <a:pPr/>
            <a:r>
              <a:t>Higher Diploma is Computer Science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creenshot 2018-11-08 at 16.09.30.png" descr="Screenshot 2018-11-08 at 16.09.30.png"/>
          <p:cNvPicPr>
            <a:picLocks noChangeAspect="1"/>
          </p:cNvPicPr>
          <p:nvPr/>
        </p:nvPicPr>
        <p:blipFill>
          <a:blip r:embed="rId2">
            <a:extLst/>
          </a:blip>
          <a:srcRect l="1523" t="2460" r="1523" b="2460"/>
          <a:stretch>
            <a:fillRect/>
          </a:stretch>
        </p:blipFill>
        <p:spPr>
          <a:xfrm>
            <a:off x="473471" y="480155"/>
            <a:ext cx="23437206" cy="11332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creenshot 2018-11-08 at 16.19.16.png" descr="Screenshot 2018-11-08 at 16.19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337" y="519062"/>
            <a:ext cx="22442472" cy="12057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creenshot 2018-11-08 at 16.21.19.png" descr="Screenshot 2018-11-08 at 16.21.19.png"/>
          <p:cNvPicPr>
            <a:picLocks noChangeAspect="1"/>
          </p:cNvPicPr>
          <p:nvPr/>
        </p:nvPicPr>
        <p:blipFill>
          <a:blip r:embed="rId2">
            <a:extLst/>
          </a:blip>
          <a:srcRect l="0" t="50146" r="0" b="0"/>
          <a:stretch>
            <a:fillRect/>
          </a:stretch>
        </p:blipFill>
        <p:spPr>
          <a:xfrm>
            <a:off x="10566299" y="5411245"/>
            <a:ext cx="12747940" cy="6837879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https://wit-hdip-comp-sci.github.io"/>
          <p:cNvSpPr txBox="1"/>
          <p:nvPr/>
        </p:nvSpPr>
        <p:spPr>
          <a:xfrm>
            <a:off x="5873665" y="12135240"/>
            <a:ext cx="12026647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https://wit-hdip-comp-sci.github.io</a:t>
            </a:r>
          </a:p>
        </p:txBody>
      </p:sp>
      <p:pic>
        <p:nvPicPr>
          <p:cNvPr id="295" name="Screenshot 2018-11-08 at 16.21.46.png" descr="Screenshot 2018-11-08 at 16.21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2381" y="559500"/>
            <a:ext cx="9465420" cy="59024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Screenshot 2018-11-08 at 16.21.19.png" descr="Screenshot 2018-11-08 at 16.21.19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57046"/>
          <a:stretch>
            <a:fillRect/>
          </a:stretch>
        </p:blipFill>
        <p:spPr>
          <a:xfrm>
            <a:off x="10566299" y="334763"/>
            <a:ext cx="12747940" cy="5891534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edeleastar@wit.ie"/>
          <p:cNvSpPr txBox="1"/>
          <p:nvPr/>
        </p:nvSpPr>
        <p:spPr>
          <a:xfrm>
            <a:off x="3108905" y="7934726"/>
            <a:ext cx="4264153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200" u="sng"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edeleastar@wit.ie</a:t>
            </a:r>
          </a:p>
        </p:txBody>
      </p:sp>
      <p:sp>
        <p:nvSpPr>
          <p:cNvPr id="298" name="jmangan@wit.ie"/>
          <p:cNvSpPr txBox="1"/>
          <p:nvPr/>
        </p:nvSpPr>
        <p:spPr>
          <a:xfrm>
            <a:off x="3325732" y="8937748"/>
            <a:ext cx="3830499" cy="72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200" u="sng"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jmangan@wit.ie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Higher Diploma is Computer Science</a:t>
            </a:r>
            <a:br/>
            <a:r>
              <a:t>2013-2017</a:t>
            </a:r>
          </a:p>
        </p:txBody>
      </p:sp>
      <p:sp>
        <p:nvSpPr>
          <p:cNvPr id="127" name="Content Placeholder 2"/>
          <p:cNvSpPr txBox="1"/>
          <p:nvPr>
            <p:ph type="body" sz="half" idx="1"/>
          </p:nvPr>
        </p:nvSpPr>
        <p:spPr>
          <a:xfrm>
            <a:off x="845579" y="3075963"/>
            <a:ext cx="12581575" cy="9296401"/>
          </a:xfrm>
          <a:prstGeom prst="rect">
            <a:avLst/>
          </a:prstGeom>
        </p:spPr>
        <p:txBody>
          <a:bodyPr/>
          <a:lstStyle/>
          <a:p>
            <a:pPr/>
            <a:r>
              <a:t>Launched in 2013 in Traditional Mode Initial focus on upskilling unemployed candidates</a:t>
            </a:r>
          </a:p>
          <a:p>
            <a:pPr/>
            <a:r>
              <a:t>12 month Tuition + 6 months work placement</a:t>
            </a:r>
          </a:p>
          <a:p>
            <a:pPr/>
            <a:r>
              <a:t>Specific focus on Modern Software Developer Skill Set</a:t>
            </a:r>
          </a:p>
          <a:p>
            <a:pPr/>
            <a:r>
              <a:t>Approx. 70 graduates over 2012-2018 – majority now working in Technology sector in South East &amp; Nationally.</a:t>
            </a:r>
          </a:p>
        </p:txBody>
      </p:sp>
      <p:sp>
        <p:nvSpPr>
          <p:cNvPr id="128" name="TextBox 9"/>
          <p:cNvSpPr txBox="1"/>
          <p:nvPr/>
        </p:nvSpPr>
        <p:spPr>
          <a:xfrm>
            <a:off x="7000375" y="5178402"/>
            <a:ext cx="12851891" cy="1331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1028700" indent="-571500">
              <a:buSzPct val="100000"/>
              <a:buChar char="▪"/>
              <a:defRPr sz="4000">
                <a:solidFill>
                  <a:srgbClr val="003366"/>
                </a:solidFill>
              </a:defRPr>
            </a:pPr>
          </a:p>
        </p:txBody>
      </p:sp>
      <p:pic>
        <p:nvPicPr>
          <p:cNvPr id="129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29545" y="4225270"/>
            <a:ext cx="9330383" cy="6997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Higher Diploma is Computer Science</a:t>
            </a:r>
            <a:br/>
            <a:r>
              <a:t>2018</a:t>
            </a:r>
          </a:p>
        </p:txBody>
      </p:sp>
      <p:sp>
        <p:nvSpPr>
          <p:cNvPr id="132" name="Content Placeholder 2"/>
          <p:cNvSpPr txBox="1"/>
          <p:nvPr>
            <p:ph type="body" sz="half" idx="1"/>
          </p:nvPr>
        </p:nvSpPr>
        <p:spPr>
          <a:xfrm>
            <a:off x="1314201" y="3098800"/>
            <a:ext cx="11360473" cy="9296400"/>
          </a:xfrm>
          <a:prstGeom prst="rect">
            <a:avLst/>
          </a:prstGeom>
        </p:spPr>
        <p:txBody>
          <a:bodyPr/>
          <a:lstStyle/>
          <a:p>
            <a:pPr/>
            <a:r>
              <a:t>Programme now completely online – all candidates at work in diverse fields</a:t>
            </a:r>
          </a:p>
          <a:p>
            <a:pPr/>
            <a:r>
              <a:t>All candidates must have level 8 Degree</a:t>
            </a:r>
          </a:p>
          <a:p>
            <a:pPr/>
            <a:r>
              <a:t>24 months part time, including 6 months full time work placement</a:t>
            </a:r>
          </a:p>
          <a:p>
            <a:pPr/>
            <a:r>
              <a:t>30 students enrolled in January 2018</a:t>
            </a:r>
          </a:p>
          <a:p>
            <a:pPr/>
            <a:r>
              <a:t>50 places approved for January 2019</a:t>
            </a:r>
          </a:p>
        </p:txBody>
      </p:sp>
      <p:pic>
        <p:nvPicPr>
          <p:cNvPr id="13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73242" t="11599" r="1798" b="29359"/>
          <a:stretch>
            <a:fillRect/>
          </a:stretch>
        </p:blipFill>
        <p:spPr>
          <a:xfrm>
            <a:off x="18683659" y="3731481"/>
            <a:ext cx="4754881" cy="4499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rcRect l="51638" t="13347" r="23402" b="27611"/>
          <a:stretch>
            <a:fillRect/>
          </a:stretch>
        </p:blipFill>
        <p:spPr>
          <a:xfrm>
            <a:off x="13704168" y="3731479"/>
            <a:ext cx="4754881" cy="4499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rcRect l="26369" t="14150" r="48671" b="26807"/>
          <a:stretch>
            <a:fillRect/>
          </a:stretch>
        </p:blipFill>
        <p:spPr>
          <a:xfrm>
            <a:off x="13704168" y="8420974"/>
            <a:ext cx="4754881" cy="4499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rcRect l="466" t="15115" r="74574" b="25843"/>
          <a:stretch>
            <a:fillRect/>
          </a:stretch>
        </p:blipFill>
        <p:spPr>
          <a:xfrm>
            <a:off x="18683659" y="8420971"/>
            <a:ext cx="4754881" cy="4499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3361" t="6738" r="24034" b="30392"/>
          <a:stretch>
            <a:fillRect/>
          </a:stretch>
        </p:blipFill>
        <p:spPr>
          <a:xfrm>
            <a:off x="10476540" y="1426360"/>
            <a:ext cx="13551736" cy="10067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rcRect l="0" t="8678" r="45757" b="31067"/>
          <a:stretch>
            <a:fillRect/>
          </a:stretch>
        </p:blipFill>
        <p:spPr>
          <a:xfrm>
            <a:off x="8975201" y="4428964"/>
            <a:ext cx="7960246" cy="9758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32067" y="-13412"/>
            <a:ext cx="13796209" cy="19367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Group 9"/>
          <p:cNvGrpSpPr/>
          <p:nvPr/>
        </p:nvGrpSpPr>
        <p:grpSpPr>
          <a:xfrm>
            <a:off x="17252407" y="4810928"/>
            <a:ext cx="7549667" cy="4974403"/>
            <a:chOff x="0" y="0"/>
            <a:chExt cx="7549666" cy="4974402"/>
          </a:xfrm>
        </p:grpSpPr>
        <p:pic>
          <p:nvPicPr>
            <p:cNvPr id="141" name="Picture 10" descr="Picture 1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7549667" cy="49744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2" name="Oval 12"/>
            <p:cNvSpPr/>
            <p:nvPr/>
          </p:nvSpPr>
          <p:spPr>
            <a:xfrm>
              <a:off x="2907930" y="1383295"/>
              <a:ext cx="658401" cy="190117"/>
            </a:xfrm>
            <a:prstGeom prst="ellipse">
              <a:avLst/>
            </a:prstGeom>
            <a:solidFill>
              <a:srgbClr val="4472C4"/>
            </a:solidFill>
            <a:ln w="254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3" name="Oval 13"/>
            <p:cNvSpPr/>
            <p:nvPr/>
          </p:nvSpPr>
          <p:spPr>
            <a:xfrm flipH="1" rot="10800000">
              <a:off x="3184267" y="3975830"/>
              <a:ext cx="658401" cy="128505"/>
            </a:xfrm>
            <a:prstGeom prst="ellipse">
              <a:avLst/>
            </a:prstGeom>
            <a:solidFill>
              <a:srgbClr val="4472C4"/>
            </a:solidFill>
            <a:ln w="254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4" name="Oval 14"/>
            <p:cNvSpPr/>
            <p:nvPr/>
          </p:nvSpPr>
          <p:spPr>
            <a:xfrm>
              <a:off x="3278032" y="707681"/>
              <a:ext cx="129685" cy="156673"/>
            </a:xfrm>
            <a:prstGeom prst="ellipse">
              <a:avLst/>
            </a:prstGeom>
            <a:solidFill>
              <a:srgbClr val="4472C4"/>
            </a:solidFill>
            <a:ln w="254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146" name="Picture 2" descr="Picture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975699" y="8050696"/>
            <a:ext cx="9052577" cy="566530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Instructional Resources…"/>
          <p:cNvSpPr txBox="1"/>
          <p:nvPr>
            <p:ph type="body" sz="half" idx="1"/>
          </p:nvPr>
        </p:nvSpPr>
        <p:spPr>
          <a:xfrm>
            <a:off x="1314201" y="3098800"/>
            <a:ext cx="11360473" cy="9296400"/>
          </a:xfrm>
          <a:prstGeom prst="rect">
            <a:avLst/>
          </a:prstGeom>
        </p:spPr>
        <p:txBody>
          <a:bodyPr/>
          <a:lstStyle/>
          <a:p>
            <a:pPr/>
            <a:r>
              <a:t>Instructional Resources</a:t>
            </a:r>
          </a:p>
          <a:p>
            <a:pPr/>
            <a:r>
              <a:t>Live Webinars</a:t>
            </a:r>
          </a:p>
          <a:p>
            <a:pPr/>
            <a:r>
              <a:t>Recorded Lectures</a:t>
            </a:r>
          </a:p>
          <a:p>
            <a:pPr/>
            <a:r>
              <a:t>Community Interaction</a:t>
            </a:r>
          </a:p>
          <a:p>
            <a:pPr/>
            <a:r>
              <a:t>Assessment &amp; Feedback</a:t>
            </a:r>
          </a:p>
          <a:p>
            <a:pPr/>
            <a:r>
              <a:t>Onsite Sessions</a:t>
            </a:r>
          </a:p>
        </p:txBody>
      </p:sp>
      <p:sp>
        <p:nvSpPr>
          <p:cNvPr id="148" name="Highest Quality Online Experience"/>
          <p:cNvSpPr txBox="1"/>
          <p:nvPr>
            <p:ph type="title"/>
          </p:nvPr>
        </p:nvSpPr>
        <p:spPr>
          <a:xfrm>
            <a:off x="814337" y="511807"/>
            <a:ext cx="8853097" cy="3235755"/>
          </a:xfrm>
          <a:prstGeom prst="rect">
            <a:avLst/>
          </a:prstGeom>
        </p:spPr>
        <p:txBody>
          <a:bodyPr/>
          <a:lstStyle>
            <a:lvl1pPr defTabSz="784225">
              <a:defRPr sz="684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Highest Quality Online Experience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2843" t="3633" r="76079" b="3161"/>
          <a:stretch>
            <a:fillRect/>
          </a:stretch>
        </p:blipFill>
        <p:spPr>
          <a:xfrm>
            <a:off x="226983" y="2202706"/>
            <a:ext cx="2906832" cy="5389067"/>
          </a:xfrm>
          <a:prstGeom prst="rect">
            <a:avLst/>
          </a:prstGeom>
          <a:ln w="12700">
            <a:solidFill>
              <a:srgbClr val="4472C4"/>
            </a:solidFill>
          </a:ln>
        </p:spPr>
      </p:pic>
      <p:pic>
        <p:nvPicPr>
          <p:cNvPr id="15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27690" t="4291" r="51232" b="2502"/>
          <a:stretch>
            <a:fillRect/>
          </a:stretch>
        </p:blipFill>
        <p:spPr>
          <a:xfrm>
            <a:off x="3347394" y="2202703"/>
            <a:ext cx="2906831" cy="5389067"/>
          </a:xfrm>
          <a:prstGeom prst="rect">
            <a:avLst/>
          </a:prstGeom>
          <a:ln w="12700">
            <a:solidFill>
              <a:srgbClr val="4472C4"/>
            </a:solidFill>
          </a:ln>
        </p:spPr>
      </p:pic>
      <p:pic>
        <p:nvPicPr>
          <p:cNvPr id="15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52769" t="3966" r="26152" b="2828"/>
          <a:stretch>
            <a:fillRect/>
          </a:stretch>
        </p:blipFill>
        <p:spPr>
          <a:xfrm>
            <a:off x="3343764" y="7886527"/>
            <a:ext cx="2906831" cy="5389067"/>
          </a:xfrm>
          <a:prstGeom prst="rect">
            <a:avLst/>
          </a:prstGeom>
          <a:ln w="12700">
            <a:solidFill>
              <a:srgbClr val="4472C4"/>
            </a:solidFill>
          </a:ln>
        </p:spPr>
      </p:pic>
      <p:pic>
        <p:nvPicPr>
          <p:cNvPr id="153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rcRect l="3940" t="2623" r="52704" b="3032"/>
          <a:stretch>
            <a:fillRect/>
          </a:stretch>
        </p:blipFill>
        <p:spPr>
          <a:xfrm>
            <a:off x="7143502" y="7855632"/>
            <a:ext cx="2873252" cy="5389067"/>
          </a:xfrm>
          <a:prstGeom prst="rect">
            <a:avLst/>
          </a:prstGeom>
          <a:ln w="12700">
            <a:solidFill>
              <a:srgbClr val="4472C4"/>
            </a:solidFill>
          </a:ln>
        </p:spPr>
      </p:pic>
      <p:pic>
        <p:nvPicPr>
          <p:cNvPr id="154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rcRect l="53060" t="4180" r="3584" b="1475"/>
          <a:stretch>
            <a:fillRect/>
          </a:stretch>
        </p:blipFill>
        <p:spPr>
          <a:xfrm>
            <a:off x="7143501" y="2202703"/>
            <a:ext cx="2873253" cy="5389067"/>
          </a:xfrm>
          <a:prstGeom prst="rect">
            <a:avLst/>
          </a:prstGeom>
          <a:ln w="12700">
            <a:solidFill>
              <a:srgbClr val="4472C4"/>
            </a:solidFill>
          </a:ln>
        </p:spPr>
      </p:pic>
      <p:pic>
        <p:nvPicPr>
          <p:cNvPr id="155" name="Picture 12" descr="Picture 12"/>
          <p:cNvPicPr>
            <a:picLocks noChangeAspect="1"/>
          </p:cNvPicPr>
          <p:nvPr/>
        </p:nvPicPr>
        <p:blipFill>
          <a:blip r:embed="rId4">
            <a:extLst/>
          </a:blip>
          <a:srcRect l="1337" t="2962" r="69401" b="2784"/>
          <a:stretch>
            <a:fillRect/>
          </a:stretch>
        </p:blipFill>
        <p:spPr>
          <a:xfrm>
            <a:off x="10743470" y="2170117"/>
            <a:ext cx="3048361" cy="5389067"/>
          </a:xfrm>
          <a:prstGeom prst="rect">
            <a:avLst/>
          </a:prstGeom>
          <a:ln w="12700">
            <a:solidFill>
              <a:srgbClr val="4472C4"/>
            </a:solidFill>
          </a:ln>
        </p:spPr>
      </p:pic>
      <p:pic>
        <p:nvPicPr>
          <p:cNvPr id="156" name="Picture 14" descr="Picture 14"/>
          <p:cNvPicPr>
            <a:picLocks noChangeAspect="1"/>
          </p:cNvPicPr>
          <p:nvPr/>
        </p:nvPicPr>
        <p:blipFill>
          <a:blip r:embed="rId5">
            <a:extLst/>
          </a:blip>
          <a:srcRect l="1236" t="1775" r="77482" b="1676"/>
          <a:stretch>
            <a:fillRect/>
          </a:stretch>
        </p:blipFill>
        <p:spPr>
          <a:xfrm>
            <a:off x="17705804" y="2170115"/>
            <a:ext cx="3027745" cy="5323897"/>
          </a:xfrm>
          <a:prstGeom prst="rect">
            <a:avLst/>
          </a:prstGeom>
          <a:ln w="12700">
            <a:solidFill>
              <a:srgbClr val="4472C4"/>
            </a:solidFill>
          </a:ln>
        </p:spPr>
      </p:pic>
      <p:pic>
        <p:nvPicPr>
          <p:cNvPr id="157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rcRect l="35263" t="2873" r="35475" b="2873"/>
          <a:stretch>
            <a:fillRect/>
          </a:stretch>
        </p:blipFill>
        <p:spPr>
          <a:xfrm>
            <a:off x="14121373" y="2170115"/>
            <a:ext cx="3048361" cy="5389067"/>
          </a:xfrm>
          <a:prstGeom prst="rect">
            <a:avLst/>
          </a:prstGeom>
          <a:ln w="12700">
            <a:solidFill>
              <a:srgbClr val="4472C4"/>
            </a:solidFill>
          </a:ln>
        </p:spPr>
      </p:pic>
      <p:pic>
        <p:nvPicPr>
          <p:cNvPr id="158" name="Picture 16" descr="Picture 16"/>
          <p:cNvPicPr>
            <a:picLocks noChangeAspect="1"/>
          </p:cNvPicPr>
          <p:nvPr/>
        </p:nvPicPr>
        <p:blipFill>
          <a:blip r:embed="rId4">
            <a:extLst/>
          </a:blip>
          <a:srcRect l="69894" t="2949" r="1051" b="2797"/>
          <a:stretch>
            <a:fillRect/>
          </a:stretch>
        </p:blipFill>
        <p:spPr>
          <a:xfrm>
            <a:off x="14142849" y="7886527"/>
            <a:ext cx="3026885" cy="5389067"/>
          </a:xfrm>
          <a:prstGeom prst="rect">
            <a:avLst/>
          </a:prstGeom>
          <a:ln w="12700">
            <a:solidFill>
              <a:srgbClr val="4472C4"/>
            </a:solidFill>
          </a:ln>
        </p:spPr>
      </p:pic>
      <p:pic>
        <p:nvPicPr>
          <p:cNvPr id="159" name="Picture 17" descr="Picture 17"/>
          <p:cNvPicPr>
            <a:picLocks noChangeAspect="1"/>
          </p:cNvPicPr>
          <p:nvPr/>
        </p:nvPicPr>
        <p:blipFill>
          <a:blip r:embed="rId5">
            <a:extLst/>
          </a:blip>
          <a:srcRect l="76541" t="1730" r="2188" b="1721"/>
          <a:stretch>
            <a:fillRect/>
          </a:stretch>
        </p:blipFill>
        <p:spPr>
          <a:xfrm>
            <a:off x="21083708" y="7738642"/>
            <a:ext cx="3080891" cy="5419963"/>
          </a:xfrm>
          <a:prstGeom prst="rect">
            <a:avLst/>
          </a:prstGeom>
          <a:ln w="12700">
            <a:solidFill>
              <a:srgbClr val="4472C4"/>
            </a:solidFill>
          </a:ln>
        </p:spPr>
      </p:pic>
      <p:pic>
        <p:nvPicPr>
          <p:cNvPr id="160" name="Picture 18" descr="Picture 18"/>
          <p:cNvPicPr>
            <a:picLocks noChangeAspect="1"/>
          </p:cNvPicPr>
          <p:nvPr/>
        </p:nvPicPr>
        <p:blipFill>
          <a:blip r:embed="rId5">
            <a:extLst/>
          </a:blip>
          <a:srcRect l="26238" t="1730" r="52036" b="1721"/>
          <a:stretch>
            <a:fillRect/>
          </a:stretch>
        </p:blipFill>
        <p:spPr>
          <a:xfrm>
            <a:off x="21083708" y="2170115"/>
            <a:ext cx="3080890" cy="5306357"/>
          </a:xfrm>
          <a:prstGeom prst="rect">
            <a:avLst/>
          </a:prstGeom>
          <a:ln w="12700">
            <a:solidFill>
              <a:srgbClr val="4472C4"/>
            </a:solidFill>
          </a:ln>
        </p:spPr>
      </p:pic>
      <p:sp>
        <p:nvSpPr>
          <p:cNvPr id="161" name="Straight Connector 20"/>
          <p:cNvSpPr/>
          <p:nvPr/>
        </p:nvSpPr>
        <p:spPr>
          <a:xfrm flipH="1">
            <a:off x="6622181" y="1057754"/>
            <a:ext cx="1" cy="12658246"/>
          </a:xfrm>
          <a:prstGeom prst="line">
            <a:avLst/>
          </a:prstGeom>
          <a:ln w="12700">
            <a:solidFill>
              <a:srgbClr val="4472C4"/>
            </a:solidFill>
            <a:miter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2" name="TextBox 23"/>
          <p:cNvSpPr txBox="1"/>
          <p:nvPr/>
        </p:nvSpPr>
        <p:spPr>
          <a:xfrm>
            <a:off x="2172354" y="889057"/>
            <a:ext cx="335254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Semester 1</a:t>
            </a:r>
          </a:p>
        </p:txBody>
      </p:sp>
      <p:sp>
        <p:nvSpPr>
          <p:cNvPr id="163" name="TextBox 24"/>
          <p:cNvSpPr txBox="1"/>
          <p:nvPr/>
        </p:nvSpPr>
        <p:spPr>
          <a:xfrm>
            <a:off x="7143501" y="889057"/>
            <a:ext cx="335255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Semester 2</a:t>
            </a:r>
          </a:p>
        </p:txBody>
      </p:sp>
      <p:sp>
        <p:nvSpPr>
          <p:cNvPr id="164" name="TextBox 25"/>
          <p:cNvSpPr txBox="1"/>
          <p:nvPr/>
        </p:nvSpPr>
        <p:spPr>
          <a:xfrm>
            <a:off x="12445100" y="899455"/>
            <a:ext cx="335254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Semester 3</a:t>
            </a:r>
          </a:p>
        </p:txBody>
      </p:sp>
      <p:sp>
        <p:nvSpPr>
          <p:cNvPr id="165" name="TextBox 26"/>
          <p:cNvSpPr txBox="1"/>
          <p:nvPr/>
        </p:nvSpPr>
        <p:spPr>
          <a:xfrm>
            <a:off x="19764125" y="889057"/>
            <a:ext cx="335254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Semester 4</a:t>
            </a:r>
          </a:p>
        </p:txBody>
      </p:sp>
      <p:sp>
        <p:nvSpPr>
          <p:cNvPr id="166" name="Straight Connector 28"/>
          <p:cNvSpPr/>
          <p:nvPr/>
        </p:nvSpPr>
        <p:spPr>
          <a:xfrm flipH="1">
            <a:off x="10492841" y="1230058"/>
            <a:ext cx="1" cy="12658247"/>
          </a:xfrm>
          <a:prstGeom prst="line">
            <a:avLst/>
          </a:prstGeom>
          <a:ln w="12700">
            <a:solidFill>
              <a:srgbClr val="4472C4"/>
            </a:solidFill>
            <a:miter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7" name="Straight Connector 29"/>
          <p:cNvSpPr/>
          <p:nvPr/>
        </p:nvSpPr>
        <p:spPr>
          <a:xfrm flipH="1">
            <a:off x="17437768" y="1147347"/>
            <a:ext cx="1" cy="12658247"/>
          </a:xfrm>
          <a:prstGeom prst="line">
            <a:avLst/>
          </a:prstGeom>
          <a:ln w="12700">
            <a:solidFill>
              <a:srgbClr val="4472C4"/>
            </a:solidFill>
            <a:miter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8" name="Programme Structure"/>
          <p:cNvSpPr txBox="1"/>
          <p:nvPr>
            <p:ph type="title"/>
          </p:nvPr>
        </p:nvSpPr>
        <p:spPr>
          <a:xfrm>
            <a:off x="7603427" y="-66161"/>
            <a:ext cx="8759922" cy="941091"/>
          </a:xfrm>
          <a:prstGeom prst="rect">
            <a:avLst/>
          </a:prstGeom>
        </p:spPr>
        <p:txBody>
          <a:bodyPr/>
          <a:lstStyle>
            <a:lvl1pPr defTabSz="643889">
              <a:defRPr sz="5615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Programme 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6"/>
          <p:cNvSpPr txBox="1"/>
          <p:nvPr/>
        </p:nvSpPr>
        <p:spPr>
          <a:xfrm>
            <a:off x="15932593" y="3960340"/>
            <a:ext cx="7989794" cy="2260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7200"/>
            </a:lvl1pPr>
          </a:lstStyle>
          <a:p>
            <a:pPr/>
            <a:r>
              <a:t>Open Course Portal</a:t>
            </a:r>
          </a:p>
        </p:txBody>
      </p:sp>
      <p:pic>
        <p:nvPicPr>
          <p:cNvPr id="171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0" t="8711" r="19343" b="33905"/>
          <a:stretch>
            <a:fillRect/>
          </a:stretch>
        </p:blipFill>
        <p:spPr>
          <a:xfrm>
            <a:off x="-831159" y="558271"/>
            <a:ext cx="16282916" cy="1264759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Rectangle 5"/>
          <p:cNvSpPr txBox="1"/>
          <p:nvPr/>
        </p:nvSpPr>
        <p:spPr>
          <a:xfrm>
            <a:off x="14842080" y="9060561"/>
            <a:ext cx="927232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wit-hdip-comp-sci-2018.github.io</a:t>
            </a:r>
          </a:p>
        </p:txBody>
      </p:sp>
      <p:sp>
        <p:nvSpPr>
          <p:cNvPr id="173" name="wit-hdip-comp-sci.github.io"/>
          <p:cNvSpPr txBox="1"/>
          <p:nvPr/>
        </p:nvSpPr>
        <p:spPr>
          <a:xfrm>
            <a:off x="15638522" y="7594099"/>
            <a:ext cx="767943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wit-hdip-comp-sci.github.io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23009" b="26837"/>
          <a:stretch>
            <a:fillRect/>
          </a:stretch>
        </p:blipFill>
        <p:spPr>
          <a:xfrm>
            <a:off x="-1" y="3885398"/>
            <a:ext cx="11723572" cy="5975873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TextBox 7"/>
          <p:cNvSpPr txBox="1"/>
          <p:nvPr/>
        </p:nvSpPr>
        <p:spPr>
          <a:xfrm>
            <a:off x="3229817" y="2889138"/>
            <a:ext cx="7680961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400" u="sng"/>
            </a:lvl1pPr>
          </a:lstStyle>
          <a:p>
            <a:pPr/>
            <a:r>
              <a:t>Weekly Timetable</a:t>
            </a:r>
          </a:p>
        </p:txBody>
      </p:sp>
      <p:sp>
        <p:nvSpPr>
          <p:cNvPr id="177" name="TextBox 12"/>
          <p:cNvSpPr txBox="1"/>
          <p:nvPr/>
        </p:nvSpPr>
        <p:spPr>
          <a:xfrm>
            <a:off x="2497214" y="10337975"/>
            <a:ext cx="6102421" cy="203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400"/>
            </a:lvl1pPr>
          </a:lstStyle>
          <a:p>
            <a:pPr/>
            <a:r>
              <a:t>Weekly Webinars</a:t>
            </a:r>
          </a:p>
        </p:txBody>
      </p:sp>
      <p:sp>
        <p:nvSpPr>
          <p:cNvPr id="178" name="TextBox 13"/>
          <p:cNvSpPr txBox="1"/>
          <p:nvPr/>
        </p:nvSpPr>
        <p:spPr>
          <a:xfrm>
            <a:off x="10336531" y="12210615"/>
            <a:ext cx="9383695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400"/>
            </a:lvl1pPr>
          </a:lstStyle>
          <a:p>
            <a:pPr/>
            <a:r>
              <a:t>+ Slack Channels</a:t>
            </a:r>
          </a:p>
        </p:txBody>
      </p:sp>
      <p:grpSp>
        <p:nvGrpSpPr>
          <p:cNvPr id="183" name="Group 3"/>
          <p:cNvGrpSpPr/>
          <p:nvPr/>
        </p:nvGrpSpPr>
        <p:grpSpPr>
          <a:xfrm>
            <a:off x="12500848" y="1749673"/>
            <a:ext cx="12140665" cy="9066419"/>
            <a:chOff x="0" y="0"/>
            <a:chExt cx="12140664" cy="9066417"/>
          </a:xfrm>
        </p:grpSpPr>
        <p:pic>
          <p:nvPicPr>
            <p:cNvPr id="179" name="Picture 11" descr="Picture 1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40665" cy="90664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Oval 15"/>
            <p:cNvSpPr/>
            <p:nvPr/>
          </p:nvSpPr>
          <p:spPr>
            <a:xfrm>
              <a:off x="4676260" y="2521213"/>
              <a:ext cx="1058781" cy="346509"/>
            </a:xfrm>
            <a:prstGeom prst="ellipse">
              <a:avLst/>
            </a:prstGeom>
            <a:solidFill>
              <a:srgbClr val="4472C4"/>
            </a:solidFill>
            <a:ln w="254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1" name="Oval 16"/>
            <p:cNvSpPr/>
            <p:nvPr/>
          </p:nvSpPr>
          <p:spPr>
            <a:xfrm flipH="1" rot="10800000">
              <a:off x="5120640" y="7246408"/>
              <a:ext cx="1058781" cy="234213"/>
            </a:xfrm>
            <a:prstGeom prst="ellipse">
              <a:avLst/>
            </a:prstGeom>
            <a:solidFill>
              <a:srgbClr val="4472C4"/>
            </a:solidFill>
            <a:ln w="254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2" name="Oval 17"/>
            <p:cNvSpPr/>
            <p:nvPr/>
          </p:nvSpPr>
          <p:spPr>
            <a:xfrm>
              <a:off x="5271424" y="1289829"/>
              <a:ext cx="208545" cy="285553"/>
            </a:xfrm>
            <a:prstGeom prst="ellipse">
              <a:avLst/>
            </a:prstGeom>
            <a:solidFill>
              <a:srgbClr val="4472C4"/>
            </a:solidFill>
            <a:ln w="254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84" name="TextBox 1"/>
          <p:cNvSpPr txBox="1"/>
          <p:nvPr/>
        </p:nvSpPr>
        <p:spPr>
          <a:xfrm>
            <a:off x="11560057" y="11154961"/>
            <a:ext cx="7860570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400"/>
            </a:lvl1pPr>
          </a:lstStyle>
          <a:p>
            <a:pPr/>
            <a:r>
              <a:t>+ Self Directed Labs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0594" y="0"/>
            <a:ext cx="19223629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TextBox 3"/>
          <p:cNvSpPr txBox="1"/>
          <p:nvPr/>
        </p:nvSpPr>
        <p:spPr>
          <a:xfrm>
            <a:off x="16716596" y="11986837"/>
            <a:ext cx="8581419" cy="105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400" u="sng"/>
            </a:lvl1pPr>
          </a:lstStyle>
          <a:p>
            <a:pPr/>
            <a:r>
              <a:t>Module Calendar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